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5161" autoAdjust="0"/>
  </p:normalViewPr>
  <p:slideViewPr>
    <p:cSldViewPr snapToGrid="0" showGuides="1">
      <p:cViewPr varScale="1">
        <p:scale>
          <a:sx n="139" d="100"/>
          <a:sy n="139" d="100"/>
        </p:scale>
        <p:origin x="184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10/30/18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10/30/18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hroffk/phoebus/blob/master/services/archive-engine/doc/index.rs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Archive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Oct. 2018</a:t>
            </a:r>
          </a:p>
          <a:p>
            <a:endParaRPr lang="en-US" dirty="0"/>
          </a:p>
          <a:p>
            <a:r>
              <a:rPr lang="en-US" dirty="0"/>
              <a:t>Kay Kasemir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90DF-DD47-544E-B990-2616E590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4DD9-9805-2F48-9511-83EE3B829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Fundamentally simple: Store values of PVs</a:t>
            </a:r>
          </a:p>
          <a:p>
            <a:r>
              <a:rPr lang="en-US" dirty="0"/>
              <a:t>There is no perfect implementation</a:t>
            </a:r>
          </a:p>
          <a:p>
            <a:pPr lvl="1"/>
            <a:r>
              <a:rPr lang="en-US" dirty="0"/>
              <a:t>Can’t store everything at high rate forever</a:t>
            </a:r>
          </a:p>
          <a:p>
            <a:r>
              <a:rPr lang="en-US" dirty="0"/>
              <a:t>Looking at data in Data Browser </a:t>
            </a:r>
            <a:r>
              <a:rPr lang="en-US"/>
              <a:t>is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0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C1A6-8953-8648-BE86-BB5B84F5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2F9F7CA-E209-D247-A413-A476FE3ADB70}"/>
              </a:ext>
            </a:extLst>
          </p:cNvPr>
          <p:cNvSpPr/>
          <p:nvPr/>
        </p:nvSpPr>
        <p:spPr>
          <a:xfrm>
            <a:off x="3655671" y="5544273"/>
            <a:ext cx="1053296" cy="68290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43890E-C89D-284B-8901-ECB168A209D2}"/>
              </a:ext>
            </a:extLst>
          </p:cNvPr>
          <p:cNvSpPr/>
          <p:nvPr/>
        </p:nvSpPr>
        <p:spPr>
          <a:xfrm>
            <a:off x="5013766" y="5544273"/>
            <a:ext cx="1109241" cy="68290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CA Server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10606CA-2FDC-5B40-8260-26AED5EBA84C}"/>
              </a:ext>
            </a:extLst>
          </p:cNvPr>
          <p:cNvSpPr/>
          <p:nvPr/>
        </p:nvSpPr>
        <p:spPr>
          <a:xfrm>
            <a:off x="6427806" y="5544273"/>
            <a:ext cx="1109241" cy="68290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PVA Server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81726FB-B9CF-0D4C-AA16-3206D9966EA3}"/>
              </a:ext>
            </a:extLst>
          </p:cNvPr>
          <p:cNvSpPr/>
          <p:nvPr/>
        </p:nvSpPr>
        <p:spPr>
          <a:xfrm>
            <a:off x="3627698" y="3115519"/>
            <a:ext cx="3909349" cy="68290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Archiver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AEF342-B10C-7D42-8BA1-F58BE56D6197}"/>
              </a:ext>
            </a:extLst>
          </p:cNvPr>
          <p:cNvCxnSpPr>
            <a:cxnSpLocks/>
            <a:stCxn id="5" idx="0"/>
            <a:endCxn id="7" idx="2"/>
          </p:cNvCxnSpPr>
          <p:nvPr/>
        </p:nvCxnSpPr>
        <p:spPr>
          <a:xfrm flipV="1">
            <a:off x="5568387" y="3798426"/>
            <a:ext cx="13986" cy="1745847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40F24A-3389-9643-87A6-4BBCE8CAF36A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4445883" y="4407785"/>
            <a:ext cx="872924" cy="1400053"/>
          </a:xfrm>
          <a:prstGeom prst="bentConnector2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1">
            <a:extLst>
              <a:ext uri="{FF2B5EF4-FFF2-40B4-BE49-F238E27FC236}">
                <a16:creationId xmlns:a16="http://schemas.microsoft.com/office/drawing/2014/main" id="{0BC7C7F2-FAA0-1A47-96CB-F2BB8E1BCA89}"/>
              </a:ext>
            </a:extLst>
          </p:cNvPr>
          <p:cNvCxnSpPr>
            <a:cxnSpLocks/>
            <a:stCxn id="6" idx="0"/>
          </p:cNvCxnSpPr>
          <p:nvPr/>
        </p:nvCxnSpPr>
        <p:spPr>
          <a:xfrm rot="16200000" flipV="1">
            <a:off x="5859743" y="4421589"/>
            <a:ext cx="872924" cy="1372444"/>
          </a:xfrm>
          <a:prstGeom prst="bentConnector2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Picture 18" descr="heater_plot.png">
            <a:extLst>
              <a:ext uri="{FF2B5EF4-FFF2-40B4-BE49-F238E27FC236}">
                <a16:creationId xmlns:a16="http://schemas.microsoft.com/office/drawing/2014/main" id="{7D6D850E-234C-344D-8F71-CBA9A9C63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23" y="540476"/>
            <a:ext cx="4024253" cy="16809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1B6846-C2D7-3E46-BBC2-224D796EE83C}"/>
              </a:ext>
            </a:extLst>
          </p:cNvPr>
          <p:cNvCxnSpPr>
            <a:cxnSpLocks/>
            <a:stCxn id="7" idx="0"/>
            <a:endCxn id="19" idx="2"/>
          </p:cNvCxnSpPr>
          <p:nvPr/>
        </p:nvCxnSpPr>
        <p:spPr>
          <a:xfrm flipH="1" flipV="1">
            <a:off x="5581950" y="2221428"/>
            <a:ext cx="423" cy="894091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4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F197-62EA-634B-81CE-F41CA64F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B412D68-8E6B-F449-B0F5-9F290562B2BC}"/>
              </a:ext>
            </a:extLst>
          </p:cNvPr>
          <p:cNvSpPr/>
          <p:nvPr/>
        </p:nvSpPr>
        <p:spPr>
          <a:xfrm>
            <a:off x="1493798" y="1253779"/>
            <a:ext cx="9301937" cy="4730332"/>
          </a:xfrm>
          <a:prstGeom prst="roundRect">
            <a:avLst>
              <a:gd name="adj" fmla="val 509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F8CA8B00-BABB-964D-A8A1-125397D3BB03}"/>
              </a:ext>
            </a:extLst>
          </p:cNvPr>
          <p:cNvSpPr/>
          <p:nvPr/>
        </p:nvSpPr>
        <p:spPr>
          <a:xfrm>
            <a:off x="7917082" y="2129742"/>
            <a:ext cx="2025570" cy="3752435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u="sng" dirty="0">
                <a:solidFill>
                  <a:schemeClr val="tx1"/>
                </a:solidFill>
              </a:rPr>
              <a:t>Storage</a:t>
            </a:r>
            <a:br>
              <a:rPr lang="en-US" u="sng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Tons of fast storage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9129AA6-A23A-0B4B-95FF-BEE1A8C8913D}"/>
              </a:ext>
            </a:extLst>
          </p:cNvPr>
          <p:cNvSpPr/>
          <p:nvPr/>
        </p:nvSpPr>
        <p:spPr>
          <a:xfrm>
            <a:off x="2176040" y="3828636"/>
            <a:ext cx="3379808" cy="11806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>
                <a:solidFill>
                  <a:schemeClr val="tx1"/>
                </a:solidFill>
              </a:rPr>
              <a:t>Archive Engine </a:t>
            </a:r>
            <a:r>
              <a:rPr lang="en-US" dirty="0">
                <a:solidFill>
                  <a:schemeClr val="tx1"/>
                </a:solidFill>
              </a:rPr>
              <a:t>(Service)</a:t>
            </a:r>
          </a:p>
          <a:p>
            <a:pPr algn="l">
              <a:lnSpc>
                <a:spcPct val="90000"/>
              </a:lnSpc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Read PVs,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write to storage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3BDB9F-C1D0-AE4D-AEC4-FC5626F7D33F}"/>
              </a:ext>
            </a:extLst>
          </p:cNvPr>
          <p:cNvCxnSpPr>
            <a:cxnSpLocks/>
          </p:cNvCxnSpPr>
          <p:nvPr/>
        </p:nvCxnSpPr>
        <p:spPr>
          <a:xfrm flipV="1">
            <a:off x="3704863" y="5009254"/>
            <a:ext cx="13986" cy="1745847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90FB02-1052-E74C-9B07-3298DA7131ED}"/>
              </a:ext>
            </a:extLst>
          </p:cNvPr>
          <p:cNvSpPr txBox="1"/>
          <p:nvPr/>
        </p:nvSpPr>
        <p:spPr>
          <a:xfrm>
            <a:off x="3704863" y="5540545"/>
            <a:ext cx="11416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CA, PVA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4982E6-26AF-3D4D-BDF7-DDC10DF7A38E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555848" y="4418945"/>
            <a:ext cx="2361234" cy="0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F6CCB94F-D6E5-2045-BE0F-7EF7DB055C1B}"/>
              </a:ext>
            </a:extLst>
          </p:cNvPr>
          <p:cNvSpPr/>
          <p:nvPr/>
        </p:nvSpPr>
        <p:spPr>
          <a:xfrm>
            <a:off x="2600283" y="1493135"/>
            <a:ext cx="2527302" cy="1661218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>
                <a:solidFill>
                  <a:schemeClr val="tx1"/>
                </a:solidFill>
              </a:rPr>
              <a:t>Configuration</a:t>
            </a:r>
            <a:r>
              <a:rPr lang="en-US" dirty="0">
                <a:solidFill>
                  <a:schemeClr val="tx1"/>
                </a:solidFill>
              </a:rPr>
              <a:t>: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Which channels?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How?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A89EC1-29D9-D44F-AA74-E0D84377569C}"/>
              </a:ext>
            </a:extLst>
          </p:cNvPr>
          <p:cNvCxnSpPr>
            <a:cxnSpLocks/>
            <a:stCxn id="21" idx="1"/>
            <a:endCxn id="15" idx="0"/>
          </p:cNvCxnSpPr>
          <p:nvPr/>
        </p:nvCxnSpPr>
        <p:spPr>
          <a:xfrm>
            <a:off x="3863934" y="3154353"/>
            <a:ext cx="2010" cy="674283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65005E-8013-7549-97FF-CFA0978E5BC1}"/>
              </a:ext>
            </a:extLst>
          </p:cNvPr>
          <p:cNvCxnSpPr>
            <a:cxnSpLocks/>
            <a:stCxn id="14" idx="1"/>
            <a:endCxn id="28" idx="2"/>
          </p:cNvCxnSpPr>
          <p:nvPr/>
        </p:nvCxnSpPr>
        <p:spPr>
          <a:xfrm flipH="1" flipV="1">
            <a:off x="8924682" y="1039541"/>
            <a:ext cx="5185" cy="1090201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Picture 27" descr="heater_plot.png">
            <a:extLst>
              <a:ext uri="{FF2B5EF4-FFF2-40B4-BE49-F238E27FC236}">
                <a16:creationId xmlns:a16="http://schemas.microsoft.com/office/drawing/2014/main" id="{3480A06D-2DF7-8040-B4D6-EF5821CA5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15" y="73081"/>
            <a:ext cx="2313734" cy="9664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653CB3B-2008-7943-915D-BE87DA1C77DA}"/>
              </a:ext>
            </a:extLst>
          </p:cNvPr>
          <p:cNvSpPr/>
          <p:nvPr/>
        </p:nvSpPr>
        <p:spPr>
          <a:xfrm>
            <a:off x="3250075" y="6424074"/>
            <a:ext cx="893662" cy="43227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IOC</a:t>
            </a:r>
          </a:p>
        </p:txBody>
      </p:sp>
    </p:spTree>
    <p:extLst>
      <p:ext uri="{BB962C8B-B14F-4D97-AF65-F5344CB8AC3E}">
        <p14:creationId xmlns:p14="http://schemas.microsoft.com/office/powerpoint/2010/main" val="427952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A28D-6586-CA42-A796-686FFD9D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846A-C6A9-E14F-B149-87E45992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06996"/>
            <a:ext cx="7920441" cy="5683171"/>
          </a:xfrm>
        </p:spPr>
        <p:txBody>
          <a:bodyPr/>
          <a:lstStyle/>
          <a:p>
            <a:r>
              <a:rPr lang="en-US" sz="1800" dirty="0"/>
              <a:t>Channel Archiver: XML config, custom file storage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Fast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Fragile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Data access via C++ library </a:t>
            </a:r>
            <a:r>
              <a:rPr lang="en-US" sz="1600" dirty="0"/>
              <a:t>&amp; web service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Can’t be maintained as setup grows</a:t>
            </a:r>
          </a:p>
          <a:p>
            <a:r>
              <a:rPr lang="en-US" sz="1800" dirty="0"/>
              <a:t>RDB: RDB for both config and storage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Slow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Robust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Access from any piece of code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Very maintainable for decades</a:t>
            </a:r>
          </a:p>
          <a:p>
            <a:r>
              <a:rPr lang="en-US" sz="1800" dirty="0"/>
              <a:t>SLAC Archiver Appliance: RDB config, custom </a:t>
            </a:r>
            <a:r>
              <a:rPr lang="en-US" sz="1800" dirty="0" err="1"/>
              <a:t>protobuf</a:t>
            </a:r>
            <a:r>
              <a:rPr lang="en-US" sz="1800" dirty="0"/>
              <a:t> storage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Fast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Robust</a:t>
            </a:r>
            <a:r>
              <a:rPr lang="en-US" sz="1600" dirty="0"/>
              <a:t>?</a:t>
            </a:r>
          </a:p>
          <a:p>
            <a:pPr lvl="1"/>
            <a:r>
              <a:rPr lang="en-US" sz="1600" dirty="0"/>
              <a:t>Web service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Maintainable over time</a:t>
            </a:r>
            <a:r>
              <a:rPr lang="en-US" sz="1600" dirty="0"/>
              <a:t>?</a:t>
            </a:r>
          </a:p>
          <a:p>
            <a:pPr lvl="1"/>
            <a:endParaRPr lang="en-US" sz="1600" dirty="0"/>
          </a:p>
        </p:txBody>
      </p:sp>
      <p:pic>
        <p:nvPicPr>
          <p:cNvPr id="5" name="Picture 4" descr="https://encrypted-tbn2.gstatic.com/images?q=tbn:ANd9GcT9fqMH54nxm1TgnL6oGNZlvSXzJN70Xnposy0Ca9pugUbA2kKh2w">
            <a:extLst>
              <a:ext uri="{FF2B5EF4-FFF2-40B4-BE49-F238E27FC236}">
                <a16:creationId xmlns:a16="http://schemas.microsoft.com/office/drawing/2014/main" id="{3397D4FC-79D3-E34D-ACD8-44591B238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289" y="4386813"/>
            <a:ext cx="347345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55294-E6C2-314E-ACBD-BE98EFA2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10041" y="1736202"/>
            <a:ext cx="3392851" cy="2544639"/>
          </a:xfrm>
          <a:prstGeom prst="rect">
            <a:avLst/>
          </a:prstGeom>
        </p:spPr>
      </p:pic>
      <p:pic>
        <p:nvPicPr>
          <p:cNvPr id="4" name="Picture 3" descr="https://encrypted-tbn0.gstatic.com/images?q=tbn:ANd9GcTyIRXuizhefVZ7p9jgyNP7gEuKgncqGI11lxP-XGmFdA2SdlRDAg">
            <a:extLst>
              <a:ext uri="{FF2B5EF4-FFF2-40B4-BE49-F238E27FC236}">
                <a16:creationId xmlns:a16="http://schemas.microsoft.com/office/drawing/2014/main" id="{74A73599-FCAA-EA4B-814D-FE7C39D1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45" y="101982"/>
            <a:ext cx="3411537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15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7427-0CAE-DB40-8FC6-88FCC0D9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FB52E-2685-ED40-BE06-8F4FC1F8E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Archive engines subscribe to “archive” events (DBE_ARCHIVE)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camonitor</a:t>
            </a:r>
            <a:r>
              <a:rPr lang="en-US" dirty="0">
                <a:latin typeface="Courier" pitchFamily="2" charset="0"/>
              </a:rPr>
              <a:t> –m l </a:t>
            </a:r>
            <a:r>
              <a:rPr lang="en-US" dirty="0" err="1">
                <a:latin typeface="Courier" pitchFamily="2" charset="0"/>
              </a:rPr>
              <a:t>the_pv_name</a:t>
            </a:r>
            <a:endParaRPr lang="en-US" dirty="0">
              <a:latin typeface="Courier" pitchFamily="2" charset="0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For analog records, configure the ADEL field</a:t>
            </a:r>
          </a:p>
          <a:p>
            <a:pPr marL="398463" lvl="1" indent="0">
              <a:buNone/>
            </a:pPr>
            <a:r>
              <a:rPr lang="en-US" dirty="0"/>
              <a:t>Unfortunately not perfect for ‘log’ type values like vacuum pressures	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Assert that your IOC knows the time</a:t>
            </a:r>
          </a:p>
          <a:p>
            <a:pPr marL="398463" lvl="1" indent="0">
              <a:buNone/>
            </a:pPr>
            <a:r>
              <a:rPr lang="en-US" dirty="0"/>
              <a:t>Check time stamps reported by </a:t>
            </a:r>
            <a:r>
              <a:rPr lang="en-US" dirty="0" err="1">
                <a:latin typeface="Courier" pitchFamily="2" charset="0"/>
              </a:rPr>
              <a:t>camonitor</a:t>
            </a:r>
            <a:endParaRPr lang="en-US" dirty="0">
              <a:latin typeface="Courier" pitchFamily="2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6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0948-5A69-B843-8C32-F52AB8A3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Engine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EA64A-6D30-5247-BF3A-D07CAD3F7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73215"/>
            <a:ext cx="11430000" cy="4428298"/>
          </a:xfrm>
        </p:spPr>
        <p:txBody>
          <a:bodyPr/>
          <a:lstStyle/>
          <a:p>
            <a:r>
              <a:rPr lang="en-US" dirty="0"/>
              <a:t>Monitor</a:t>
            </a:r>
          </a:p>
          <a:p>
            <a:pPr lvl="1"/>
            <a:r>
              <a:rPr lang="en-US" dirty="0"/>
              <a:t>Tries to save every received update</a:t>
            </a:r>
          </a:p>
          <a:p>
            <a:pPr lvl="1"/>
            <a:r>
              <a:rPr lang="en-US" dirty="0"/>
              <a:t>Based on ADEL</a:t>
            </a:r>
          </a:p>
          <a:p>
            <a:pPr lvl="1"/>
            <a:r>
              <a:rPr lang="en-US" dirty="0"/>
              <a:t>Might need an expected-update-rate to allocate buffers, skipping samples if there are too many</a:t>
            </a:r>
          </a:p>
          <a:p>
            <a:r>
              <a:rPr lang="en-US" dirty="0"/>
              <a:t>Scan</a:t>
            </a:r>
          </a:p>
          <a:p>
            <a:pPr lvl="1"/>
            <a:r>
              <a:rPr lang="en-US" dirty="0"/>
              <a:t>Writes the most recent value</a:t>
            </a:r>
            <a:br>
              <a:rPr lang="en-US" dirty="0"/>
            </a:br>
            <a:r>
              <a:rPr lang="en-US" dirty="0"/>
              <a:t>every N seconds</a:t>
            </a:r>
          </a:p>
          <a:p>
            <a:pPr lvl="1"/>
            <a:r>
              <a:rPr lang="en-US" dirty="0"/>
              <a:t>Stores original time stamps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8147A-48F0-8743-9A59-8FBAC3C39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343" y="3032567"/>
            <a:ext cx="5149656" cy="38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7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B10A-E102-7E48-A2D3-E41B7033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of RDB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7FD89-8C11-D947-9BAC-5AE44F787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err="1"/>
              <a:t>phoebus</a:t>
            </a:r>
            <a:r>
              <a:rPr lang="en-US" dirty="0"/>
              <a:t> online help or </a:t>
            </a:r>
            <a:r>
              <a:rPr lang="en-US" dirty="0">
                <a:hlinkClick r:id="rId2"/>
              </a:rPr>
              <a:t>https://github.com/shroffk/phoebus/blob/master/services/archive-engine/doc/index.rst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MySQL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 archive tables</a:t>
            </a:r>
          </a:p>
        </p:txBody>
      </p:sp>
    </p:spTree>
    <p:extLst>
      <p:ext uri="{BB962C8B-B14F-4D97-AF65-F5344CB8AC3E}">
        <p14:creationId xmlns:p14="http://schemas.microsoft.com/office/powerpoint/2010/main" val="152277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87F-D245-3247-912F-D1ED4F97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RDB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65B37-1DCC-0948-BECD-E7703F335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07939"/>
            <a:ext cx="11430000" cy="439357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cd ~/epics-train/examples/archive/</a:t>
            </a:r>
          </a:p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archive_engine</a:t>
            </a:r>
            <a:r>
              <a:rPr lang="en-US" sz="2400" dirty="0">
                <a:latin typeface="Courier" pitchFamily="2" charset="0"/>
              </a:rPr>
              <a:t> -help</a:t>
            </a:r>
          </a:p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archive_engine</a:t>
            </a:r>
            <a:r>
              <a:rPr lang="en-US" sz="2400" dirty="0">
                <a:latin typeface="Courier" pitchFamily="2" charset="0"/>
              </a:rPr>
              <a:t> -list</a:t>
            </a:r>
          </a:p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archive_engine</a:t>
            </a:r>
            <a:r>
              <a:rPr lang="en-US" sz="2400" dirty="0">
                <a:latin typeface="Courier" pitchFamily="2" charset="0"/>
              </a:rPr>
              <a:t> -engine Demo -export `pwd`/Demo.xml</a:t>
            </a:r>
          </a:p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archive_engine</a:t>
            </a:r>
            <a:r>
              <a:rPr lang="en-US" sz="2400" dirty="0">
                <a:latin typeface="Courier" pitchFamily="2" charset="0"/>
              </a:rPr>
              <a:t> -engine Fishtank -import `pwd`/Fishtank.xml</a:t>
            </a:r>
          </a:p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archive_engine</a:t>
            </a:r>
            <a:r>
              <a:rPr lang="en-US" sz="2400" dirty="0">
                <a:latin typeface="Courier" pitchFamily="2" charset="0"/>
              </a:rPr>
              <a:t> -engine </a:t>
            </a:r>
            <a:r>
              <a:rPr lang="en-US" sz="2400" dirty="0" err="1">
                <a:latin typeface="Courier" pitchFamily="2" charset="0"/>
              </a:rPr>
              <a:t>Fishtank</a:t>
            </a:r>
            <a:r>
              <a:rPr lang="en-US" sz="2400" dirty="0">
                <a:latin typeface="Courier" pitchFamily="2" charset="0"/>
              </a:rPr>
              <a:t> –settings </a:t>
            </a:r>
            <a:r>
              <a:rPr lang="en-US" sz="2400" dirty="0" err="1">
                <a:latin typeface="Courier" pitchFamily="2" charset="0"/>
              </a:rPr>
              <a:t>my_settings.ini</a:t>
            </a:r>
            <a:r>
              <a:rPr lang="en-US" sz="2400" dirty="0">
                <a:latin typeface="Courier" pitchFamily="2" charset="0"/>
              </a:rPr>
              <a:t> 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Check http://localhost:4812 in web browser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0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2D4E-BC2A-A241-91BE-7D8DF045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Archived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AAFB9-8154-6A45-922D-3CD6A57F8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Open Data Browser, add PV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Data Browser Preferences: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   org.csstudio.trends.databrowser3/urls=jdbc:mysql://localhost/</a:t>
            </a:r>
            <a:r>
              <a:rPr lang="en-US" sz="1800" dirty="0" err="1">
                <a:latin typeface="Courier" pitchFamily="2" charset="0"/>
              </a:rPr>
              <a:t>archive|RDB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   org.csstudio.trends.databrowser3/archives=jdbc:mysql://localhost/</a:t>
            </a:r>
            <a:r>
              <a:rPr lang="en-US" sz="1800" dirty="0" err="1">
                <a:latin typeface="Courier" pitchFamily="2" charset="0"/>
              </a:rPr>
              <a:t>archive|RDB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   org.csstudio.trends.databrowser3/use_default_archives=true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5049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331</Words>
  <Application>Microsoft Macintosh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Century Gothic</vt:lpstr>
      <vt:lpstr>Courier</vt:lpstr>
      <vt:lpstr>Times New Roman</vt:lpstr>
      <vt:lpstr>ORNL</vt:lpstr>
      <vt:lpstr>Archive</vt:lpstr>
      <vt:lpstr>Idea</vt:lpstr>
      <vt:lpstr>Practice</vt:lpstr>
      <vt:lpstr>Choices…</vt:lpstr>
      <vt:lpstr>IOC Configuration</vt:lpstr>
      <vt:lpstr>Archive Engine Options</vt:lpstr>
      <vt:lpstr>Setup of RDB Archive</vt:lpstr>
      <vt:lpstr>Configure RDB Archive</vt:lpstr>
      <vt:lpstr>Viewing Archived Data</vt:lpstr>
      <vt:lpstr>Archive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2018-10-30T20:24:41Z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